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>
      <p:cViewPr>
        <p:scale>
          <a:sx n="110" d="100"/>
          <a:sy n="110" d="100"/>
        </p:scale>
        <p:origin x="22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2DE51-FCFC-4A78-86AC-57666FE3970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F387C-CBDA-472B-9D47-52BF0F14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3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8C722-29E7-0B49-B0B0-DAB6C83582D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621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7571-AEDB-43DB-9B40-5C16B780A59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43DF-E3B1-4B9B-879E-0D2F6544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9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7571-AEDB-43DB-9B40-5C16B780A59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43DF-E3B1-4B9B-879E-0D2F6544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8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7571-AEDB-43DB-9B40-5C16B780A59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43DF-E3B1-4B9B-879E-0D2F6544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98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682260"/>
            <a:ext cx="8229600" cy="39754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l">
              <a:lnSpc>
                <a:spcPts val="3060"/>
              </a:lnSpc>
              <a:defRPr sz="2800" b="1" i="1" cap="all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02 // titre page</a:t>
            </a:r>
          </a:p>
        </p:txBody>
      </p:sp>
      <p:pic>
        <p:nvPicPr>
          <p:cNvPr id="10" name="Image 9" descr="BandeDegBas_v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7961"/>
            <a:ext cx="9144000" cy="120041"/>
          </a:xfrm>
          <a:prstGeom prst="rect">
            <a:avLst/>
          </a:prstGeom>
        </p:spPr>
      </p:pic>
      <p:sp>
        <p:nvSpPr>
          <p:cNvPr id="12" name="Espace réservé du numéro de diapositive 2"/>
          <p:cNvSpPr>
            <a:spLocks noGrp="1"/>
          </p:cNvSpPr>
          <p:nvPr>
            <p:ph type="sldNum" sz="quarter" idx="4"/>
          </p:nvPr>
        </p:nvSpPr>
        <p:spPr>
          <a:xfrm>
            <a:off x="8502899" y="6557468"/>
            <a:ext cx="191838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 cap="all">
                <a:solidFill>
                  <a:schemeClr val="tx1"/>
                </a:solidFill>
              </a:defRPr>
            </a:lvl1pPr>
          </a:lstStyle>
          <a:p>
            <a:fld id="{2E9B736E-12E9-7A4E-9A92-EE7D1585B29B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3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5460162" y="6557468"/>
            <a:ext cx="3005288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60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Pullman Sochi Centre / Russian Hospitality Awards</a:t>
            </a:r>
            <a:endParaRPr lang="fr-FR" dirty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199" y="2063752"/>
            <a:ext cx="3502405" cy="7602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16000" indent="-216000">
              <a:lnSpc>
                <a:spcPts val="1900"/>
              </a:lnSpc>
              <a:spcBef>
                <a:spcPts val="0"/>
              </a:spcBef>
              <a:spcAft>
                <a:spcPts val="400"/>
              </a:spcAft>
              <a:buSzPct val="100000"/>
              <a:buFontTx/>
              <a:buBlip>
                <a:blip r:embed="rId3"/>
              </a:buBlip>
              <a:defRPr sz="1400"/>
            </a:lvl1pPr>
            <a:lvl2pPr marL="449263" indent="-177800">
              <a:buClr>
                <a:schemeClr val="tx1"/>
              </a:buClr>
              <a:buFont typeface="Arial" panose="020B0604020202020204" pitchFamily="34" charset="0"/>
              <a:buChar char="/"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 de texte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 hasCustomPrompt="1"/>
          </p:nvPr>
        </p:nvSpPr>
        <p:spPr>
          <a:xfrm>
            <a:off x="5547477" y="2017509"/>
            <a:ext cx="2611437" cy="1366613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>
              <a:lnSpc>
                <a:spcPts val="2660"/>
              </a:lnSpc>
              <a:spcBef>
                <a:spcPts val="0"/>
              </a:spcBef>
              <a:buFontTx/>
              <a:buNone/>
              <a:defRPr sz="2300" b="1" i="0">
                <a:solidFill>
                  <a:schemeClr val="bg2"/>
                </a:solidFill>
                <a:latin typeface="Georgia"/>
              </a:defRPr>
            </a:lvl1pPr>
            <a:lvl2pPr marL="0" indent="0">
              <a:lnSpc>
                <a:spcPts val="2660"/>
              </a:lnSpc>
              <a:spcBef>
                <a:spcPts val="0"/>
              </a:spcBef>
              <a:buFontTx/>
              <a:buNone/>
              <a:defRPr sz="2300" b="1" i="0">
                <a:latin typeface="Georgia"/>
              </a:defRPr>
            </a:lvl2pPr>
            <a:lvl3pPr marL="0" indent="0">
              <a:lnSpc>
                <a:spcPts val="2660"/>
              </a:lnSpc>
              <a:spcBef>
                <a:spcPts val="0"/>
              </a:spcBef>
              <a:buFontTx/>
              <a:buNone/>
              <a:defRPr sz="2300" b="1" i="0">
                <a:latin typeface="Georgia"/>
              </a:defRPr>
            </a:lvl3pPr>
            <a:lvl4pPr marL="0" indent="0">
              <a:lnSpc>
                <a:spcPts val="2660"/>
              </a:lnSpc>
              <a:spcBef>
                <a:spcPts val="0"/>
              </a:spcBef>
              <a:buFontTx/>
              <a:buNone/>
              <a:defRPr sz="2300" b="1" i="0">
                <a:latin typeface="Georgia"/>
              </a:defRPr>
            </a:lvl4pPr>
            <a:lvl5pPr marL="0" indent="0">
              <a:lnSpc>
                <a:spcPts val="2660"/>
              </a:lnSpc>
              <a:spcBef>
                <a:spcPts val="0"/>
              </a:spcBef>
              <a:buFontTx/>
              <a:buNone/>
              <a:defRPr sz="2300" b="1" i="0">
                <a:latin typeface="Georgia"/>
              </a:defRPr>
            </a:lvl5pPr>
          </a:lstStyle>
          <a:p>
            <a:pPr lvl="0"/>
            <a:r>
              <a:rPr lang="fr-FR" dirty="0"/>
              <a:t>“ Cliquez pour modifier les styles du texte </a:t>
            </a:r>
          </a:p>
          <a:p>
            <a:pPr lvl="0"/>
            <a:r>
              <a:rPr lang="fr-FR" dirty="0"/>
              <a:t>du masque ”</a:t>
            </a:r>
          </a:p>
        </p:txBody>
      </p:sp>
      <p:sp>
        <p:nvSpPr>
          <p:cNvPr id="5" name="Espace réservé du tableau 4"/>
          <p:cNvSpPr>
            <a:spLocks noGrp="1"/>
          </p:cNvSpPr>
          <p:nvPr>
            <p:ph type="tbl" sz="quarter" idx="11"/>
          </p:nvPr>
        </p:nvSpPr>
        <p:spPr>
          <a:xfrm>
            <a:off x="457199" y="3632200"/>
            <a:ext cx="5602287" cy="286861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18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7571-AEDB-43DB-9B40-5C16B780A59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43DF-E3B1-4B9B-879E-0D2F6544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9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7571-AEDB-43DB-9B40-5C16B780A59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43DF-E3B1-4B9B-879E-0D2F6544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7571-AEDB-43DB-9B40-5C16B780A59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43DF-E3B1-4B9B-879E-0D2F6544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7571-AEDB-43DB-9B40-5C16B780A59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43DF-E3B1-4B9B-879E-0D2F6544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1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7571-AEDB-43DB-9B40-5C16B780A59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43DF-E3B1-4B9B-879E-0D2F6544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3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7571-AEDB-43DB-9B40-5C16B780A59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43DF-E3B1-4B9B-879E-0D2F6544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8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7571-AEDB-43DB-9B40-5C16B780A59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43DF-E3B1-4B9B-879E-0D2F6544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8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7571-AEDB-43DB-9B40-5C16B780A59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43DF-E3B1-4B9B-879E-0D2F6544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85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17571-AEDB-43DB-9B40-5C16B780A597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43DF-E3B1-4B9B-879E-0D2F6544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3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419100" y="400187"/>
            <a:ext cx="8229600" cy="796565"/>
          </a:xfrm>
        </p:spPr>
        <p:txBody>
          <a:bodyPr/>
          <a:lstStyle/>
          <a:p>
            <a:r>
              <a:rPr lang="en-US" b="0" i="0" dirty="0" err="1">
                <a:latin typeface="Futura PT Cond Bold Italic" pitchFamily="34" charset="-52"/>
              </a:rPr>
              <a:t>pullman</a:t>
            </a:r>
            <a:r>
              <a:rPr lang="en-US" b="0" i="0" dirty="0">
                <a:latin typeface="Futura PT Cond Bold Italic" pitchFamily="34" charset="-52"/>
              </a:rPr>
              <a:t> </a:t>
            </a:r>
            <a:r>
              <a:rPr lang="ru-RU" b="0" i="0" dirty="0">
                <a:latin typeface="Futura PT Cond Bold Italic" pitchFamily="34" charset="-52"/>
              </a:rPr>
              <a:t>сочи центр</a:t>
            </a:r>
            <a:br>
              <a:rPr lang="ru-RU" b="0" i="0" dirty="0">
                <a:latin typeface="Futura PT Cond Bold Italic" pitchFamily="34" charset="-52"/>
              </a:rPr>
            </a:br>
            <a:r>
              <a:rPr lang="ru-RU" b="0" i="0" dirty="0">
                <a:latin typeface="Futura PT Cond Medium Italic" pitchFamily="34" charset="-52"/>
              </a:rPr>
              <a:t>Чек-лист </a:t>
            </a:r>
            <a:r>
              <a:rPr lang="ru-RU" b="0" i="0" dirty="0" err="1">
                <a:latin typeface="Futura PT Cond Medium Italic" pitchFamily="34" charset="-52"/>
              </a:rPr>
              <a:t>подготовкИ</a:t>
            </a:r>
            <a:r>
              <a:rPr lang="ru-RU" b="0" i="0" dirty="0">
                <a:latin typeface="Futura PT Cond Medium Italic" pitchFamily="34" charset="-52"/>
              </a:rPr>
              <a:t> мероприятия</a:t>
            </a:r>
            <a:endParaRPr lang="fr-FR" b="0" i="0" dirty="0">
              <a:latin typeface="Futura PT Cond Medium Italic" pitchFamily="34" charset="-52"/>
            </a:endParaRPr>
          </a:p>
        </p:txBody>
      </p:sp>
      <p:graphicFrame>
        <p:nvGraphicFramePr>
          <p:cNvPr id="18" name="Espace réservé du tableau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5477748"/>
              </p:ext>
            </p:extLst>
          </p:nvPr>
        </p:nvGraphicFramePr>
        <p:xfrm>
          <a:off x="425466" y="2286254"/>
          <a:ext cx="8313159" cy="2654914"/>
        </p:xfrm>
        <a:graphic>
          <a:graphicData uri="http://schemas.openxmlformats.org/drawingml/2006/table">
            <a:tbl>
              <a:tblPr firstRow="1" bandRow="1"/>
              <a:tblGrid>
                <a:gridCol w="25593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53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53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030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44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Планируемые спецэффекты</a:t>
                      </a:r>
                      <a:endParaRPr lang="en-US" sz="1050" b="1" i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</a:t>
                      </a:r>
                      <a:endParaRPr lang="fr-FR" sz="1050" b="1" i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ru-RU" sz="105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  <a:endParaRPr lang="fr-FR" sz="1050" b="1" i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105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Примечание</a:t>
                      </a:r>
                      <a:endParaRPr lang="fr-FR" sz="1050" b="1" i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3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457200" rtl="0" eaLnBrk="1" latinLnBrk="0" hangingPunct="1"/>
                      <a:r>
                        <a:rPr lang="ru-RU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Дымогенераторы</a:t>
                      </a:r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86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457200" rtl="0" eaLnBrk="1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Парогенераторы</a:t>
                      </a:r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42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457200" rtl="0" eaLnBrk="1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Проекторы, световые приборы,</a:t>
                      </a:r>
                      <a:r>
                        <a:rPr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звук</a:t>
                      </a:r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62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457200" rtl="0" eaLnBrk="1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Требуемая</a:t>
                      </a:r>
                      <a:r>
                        <a:rPr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суммарная мощность электрооборудования</a:t>
                      </a:r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47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Потребность подключения воды, канализации (с указанием параметров)</a:t>
                      </a:r>
                      <a:endParaRPr lang="en-US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47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Самый мощный подключаемый прибор</a:t>
                      </a:r>
                      <a:r>
                        <a:rPr lang="en-US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(кВт)</a:t>
                      </a:r>
                      <a:endParaRPr lang="en-US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47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Требование к гарантированному бесперебойному питанию</a:t>
                      </a:r>
                      <a:endParaRPr lang="en-US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B38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383597" y="1281534"/>
            <a:ext cx="836486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en-US" sz="900" dirty="0">
                <a:solidFill>
                  <a:schemeClr val="dk1"/>
                </a:solidFill>
                <a:latin typeface="+mn-lt"/>
                <a:cs typeface="+mn-cs"/>
              </a:rPr>
              <a:t>Название мероприятия</a:t>
            </a:r>
            <a:r>
              <a:rPr lang="ru-RU" altLang="en-US" sz="900" dirty="0" smtClean="0">
                <a:solidFill>
                  <a:schemeClr val="dk1"/>
                </a:solidFill>
                <a:latin typeface="+mn-lt"/>
                <a:cs typeface="+mn-cs"/>
              </a:rPr>
              <a:t>:_______________________________</a:t>
            </a:r>
            <a:endParaRPr lang="ru-RU" altLang="en-US" sz="900" dirty="0">
              <a:solidFill>
                <a:schemeClr val="dk1"/>
              </a:solidFill>
              <a:latin typeface="+mn-lt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en-US" sz="900" dirty="0">
                <a:solidFill>
                  <a:schemeClr val="dk1"/>
                </a:solidFill>
                <a:latin typeface="+mn-lt"/>
                <a:cs typeface="+mn-cs"/>
              </a:rPr>
              <a:t>Дата проведения: </a:t>
            </a:r>
            <a:r>
              <a:rPr lang="ru-RU" altLang="en-US" sz="900" dirty="0" smtClean="0">
                <a:solidFill>
                  <a:schemeClr val="dk1"/>
                </a:solidFill>
                <a:latin typeface="+mn-lt"/>
                <a:cs typeface="+mn-cs"/>
              </a:rPr>
              <a:t>2023</a:t>
            </a:r>
            <a:r>
              <a:rPr lang="ru-RU" altLang="en-US" sz="900" dirty="0">
                <a:solidFill>
                  <a:schemeClr val="dk1"/>
                </a:solidFill>
                <a:latin typeface="+mn-lt"/>
                <a:cs typeface="+mn-cs"/>
              </a:rPr>
              <a:t>_____________________________________________________________</a:t>
            </a:r>
            <a:endParaRPr lang="en-US" altLang="en-US" sz="900" dirty="0">
              <a:solidFill>
                <a:schemeClr val="dk1"/>
              </a:solidFill>
              <a:latin typeface="+mn-lt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en-US" sz="900" dirty="0">
                <a:solidFill>
                  <a:schemeClr val="dk1"/>
                </a:solidFill>
                <a:latin typeface="+mn-lt"/>
                <a:cs typeface="+mn-cs"/>
              </a:rPr>
              <a:t>Место проведения (зал):  платан__________________________________________________________</a:t>
            </a:r>
            <a:endParaRPr lang="en-US" altLang="en-US" sz="900" dirty="0">
              <a:solidFill>
                <a:schemeClr val="dk1"/>
              </a:solidFill>
              <a:latin typeface="+mn-lt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en-US" sz="900" dirty="0">
                <a:solidFill>
                  <a:schemeClr val="dk1"/>
                </a:solidFill>
                <a:latin typeface="+mn-lt"/>
                <a:cs typeface="+mn-cs"/>
              </a:rPr>
              <a:t>Количество участников: _________________________________________________________________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en-US" sz="900" dirty="0">
                <a:solidFill>
                  <a:schemeClr val="dk1"/>
                </a:solidFill>
                <a:latin typeface="+mn-lt"/>
                <a:cs typeface="+mn-cs"/>
              </a:rPr>
              <a:t>Ответственное лицо от отелей Ф.И.О. № тел.: _______________________________________________</a:t>
            </a:r>
            <a:endParaRPr lang="en-US" altLang="en-US" sz="900" dirty="0">
              <a:solidFill>
                <a:schemeClr val="dk1"/>
              </a:solidFill>
              <a:latin typeface="+mn-lt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en-US" sz="900" dirty="0">
                <a:solidFill>
                  <a:schemeClr val="dk1"/>
                </a:solidFill>
                <a:latin typeface="+mn-lt"/>
                <a:cs typeface="+mn-cs"/>
              </a:rPr>
              <a:t>Ответственное лицо от организатора мероприятия Ф.И.О. № тел.: </a:t>
            </a:r>
            <a:r>
              <a:rPr lang="ru-RU" altLang="en-US" sz="900" dirty="0" smtClean="0">
                <a:solidFill>
                  <a:schemeClr val="dk1"/>
                </a:solidFill>
                <a:latin typeface="+mn-lt"/>
                <a:cs typeface="+mn-cs"/>
              </a:rPr>
              <a:t>_______­­_______________________</a:t>
            </a:r>
            <a:endParaRPr lang="en-US" altLang="en-US" sz="900" dirty="0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3597" y="4912277"/>
            <a:ext cx="828092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900" dirty="0">
                <a:solidFill>
                  <a:schemeClr val="dk1"/>
                </a:solidFill>
              </a:rPr>
              <a:t>Просьба заполнить данный чек-лист и передать его Вашему контактному лицу от отеля заблаговременно до начала мероприятия. </a:t>
            </a:r>
            <a:endParaRPr lang="en-US" altLang="en-US" sz="900" dirty="0">
              <a:solidFill>
                <a:schemeClr val="dk1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900" dirty="0">
                <a:solidFill>
                  <a:schemeClr val="dk1"/>
                </a:solidFill>
              </a:rPr>
              <a:t>Вместе со схемами расстановки мебели и оборудования, представить  план расстановки оборудования с привязками  к розеточным группам  с указанием  максимальных нагрузок на каждую группу.</a:t>
            </a:r>
            <a:endParaRPr lang="en-US" altLang="en-US" sz="900" dirty="0">
              <a:solidFill>
                <a:schemeClr val="dk1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900" dirty="0">
                <a:solidFill>
                  <a:schemeClr val="dk1"/>
                </a:solidFill>
              </a:rPr>
              <a:t>В случае изменения программы мероприятий просим незамедлительно сообщать об этом и предоставлять новую  схему расстановки.</a:t>
            </a:r>
            <a:endParaRPr lang="en-US" altLang="en-US" sz="900" dirty="0">
              <a:solidFill>
                <a:schemeClr val="dk1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900" dirty="0">
              <a:solidFill>
                <a:schemeClr val="dk1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900" dirty="0">
                <a:solidFill>
                  <a:schemeClr val="dk1"/>
                </a:solidFill>
              </a:rPr>
              <a:t>Внимание: На объекте категорически запрещено:</a:t>
            </a:r>
            <a:endParaRPr lang="en-US" altLang="en-US" sz="900" dirty="0">
              <a:solidFill>
                <a:schemeClr val="dk1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altLang="en-US" sz="900" dirty="0">
                <a:solidFill>
                  <a:schemeClr val="dk1"/>
                </a:solidFill>
              </a:rPr>
              <a:t>Применение открытого огня в любом виде </a:t>
            </a:r>
            <a:r>
              <a:rPr lang="en-US" altLang="en-US" sz="900" dirty="0">
                <a:solidFill>
                  <a:schemeClr val="dk1"/>
                </a:solidFill>
              </a:rPr>
              <a:t>(</a:t>
            </a:r>
            <a:r>
              <a:rPr lang="ru-RU" altLang="en-US" sz="900" dirty="0">
                <a:solidFill>
                  <a:schemeClr val="dk1"/>
                </a:solidFill>
              </a:rPr>
              <a:t>в том числе пиротехнические изделия)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altLang="en-US" sz="900" dirty="0">
                <a:solidFill>
                  <a:schemeClr val="dk1"/>
                </a:solidFill>
              </a:rPr>
              <a:t>Курение</a:t>
            </a:r>
            <a:r>
              <a:rPr lang="en-US" altLang="en-US" sz="900" dirty="0">
                <a:solidFill>
                  <a:schemeClr val="dk1"/>
                </a:solidFill>
              </a:rPr>
              <a:t> (</a:t>
            </a:r>
            <a:r>
              <a:rPr lang="ru-RU" altLang="en-US" sz="900" dirty="0">
                <a:solidFill>
                  <a:schemeClr val="dk1"/>
                </a:solidFill>
              </a:rPr>
              <a:t>включая  электронные сигареты)</a:t>
            </a:r>
            <a:endParaRPr lang="en-US" altLang="en-US" sz="900" dirty="0">
              <a:solidFill>
                <a:schemeClr val="dk1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altLang="en-US" sz="900" dirty="0">
                <a:solidFill>
                  <a:schemeClr val="dk1"/>
                </a:solidFill>
              </a:rPr>
              <a:t>Применение легковоспламеняющихся  жидкостей и горючих газов.</a:t>
            </a:r>
            <a:endParaRPr lang="en-US" altLang="en-US" sz="900" dirty="0">
              <a:solidFill>
                <a:schemeClr val="dk1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altLang="en-US" sz="900" dirty="0">
                <a:solidFill>
                  <a:schemeClr val="dk1"/>
                </a:solidFill>
              </a:rPr>
              <a:t>Использование и подключение электрооборудования не соответствующее требования нормативных документов по электробезопасности.</a:t>
            </a:r>
            <a:endParaRPr lang="en-US" altLang="en-US" sz="900" dirty="0">
              <a:solidFill>
                <a:schemeClr val="dk1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altLang="en-US" sz="900" dirty="0">
                <a:solidFill>
                  <a:schemeClr val="dk1"/>
                </a:solidFill>
              </a:rPr>
              <a:t>Выполнение работ создающих большое количество пыли, или взрывопожароопасных воздушных смесей ( шлифовка, окраска и т.д.)</a:t>
            </a:r>
            <a:endParaRPr lang="en-US" altLang="en-US" sz="900" dirty="0">
              <a:solidFill>
                <a:schemeClr val="dk1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altLang="en-US" sz="900" dirty="0">
                <a:solidFill>
                  <a:schemeClr val="dk1"/>
                </a:solidFill>
              </a:rPr>
              <a:t>Загромождение путей эвакуации и эвакуационных выходов любыми предметами.</a:t>
            </a:r>
            <a:endParaRPr lang="en-US" sz="900" dirty="0">
              <a:solidFill>
                <a:schemeClr val="dk1"/>
              </a:solidFill>
            </a:endParaRPr>
          </a:p>
        </p:txBody>
      </p:sp>
      <p:pic>
        <p:nvPicPr>
          <p:cNvPr id="2051" name="Picture 3" descr="C:\Users\H8591-SL3\Desktop\Логотипы и шрифты Пуллман\Логотип Pullman круг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3163" y="6108922"/>
            <a:ext cx="415301" cy="41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172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213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Futura PT Cond Bold Italic</vt:lpstr>
      <vt:lpstr>Futura PT Cond Medium Italic</vt:lpstr>
      <vt:lpstr>Georgia</vt:lpstr>
      <vt:lpstr>Wingdings</vt:lpstr>
      <vt:lpstr>Office Theme</vt:lpstr>
      <vt:lpstr>pullman сочи центр Чек-лист подготовкИ мероприятия</vt:lpstr>
    </vt:vector>
  </TitlesOfParts>
  <Company>ACCOR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PULLMAN Sochi SL3</dc:creator>
  <cp:lastModifiedBy>SAKRAVA Evgeniya - PULLMAN Sochi Center TE3</cp:lastModifiedBy>
  <cp:revision>12</cp:revision>
  <dcterms:created xsi:type="dcterms:W3CDTF">2016-02-24T10:33:14Z</dcterms:created>
  <dcterms:modified xsi:type="dcterms:W3CDTF">2023-10-09T07:44:16Z</dcterms:modified>
</cp:coreProperties>
</file>